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8" d="100"/>
          <a:sy n="38" d="100"/>
        </p:scale>
        <p:origin x="-15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1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9/21/15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9/21/15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9/21/15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9/21/15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9/21/15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9/21/15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9/21/15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9/21/15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9/21/15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p:txBody>
          <a:bodyPr/>
          <a:lstStyle/>
          <a:p>
            <a:r>
              <a:rPr lang="en-US" b="1" dirty="0" smtClean="0"/>
              <a:t>Mrs. Jones-</a:t>
            </a:r>
            <a:r>
              <a:rPr lang="en-US" b="1" dirty="0" err="1" smtClean="0"/>
              <a:t>Hauschild</a:t>
            </a:r>
            <a:endParaRPr lang="en-US" b="1" dirty="0"/>
          </a:p>
        </p:txBody>
      </p:sp>
      <p:pic>
        <p:nvPicPr>
          <p:cNvPr id="6" name="Picture 5" descr="DSCN089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33244"/>
            <a:ext cx="5742704" cy="4058474"/>
          </a:xfrm>
          <a:prstGeom prst="rect">
            <a:avLst/>
          </a:prstGeom>
        </p:spPr>
      </p:pic>
    </p:spTree>
    <p:extLst>
      <p:ext uri="{BB962C8B-B14F-4D97-AF65-F5344CB8AC3E}">
        <p14:creationId xmlns:p14="http://schemas.microsoft.com/office/powerpoint/2010/main" val="4278838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Materials</a:t>
            </a:r>
            <a:endParaRPr lang="en-US" dirty="0"/>
          </a:p>
        </p:txBody>
      </p:sp>
      <p:sp>
        <p:nvSpPr>
          <p:cNvPr id="3" name="Content Placeholder 2"/>
          <p:cNvSpPr>
            <a:spLocks noGrp="1"/>
          </p:cNvSpPr>
          <p:nvPr>
            <p:ph idx="1"/>
          </p:nvPr>
        </p:nvSpPr>
        <p:spPr/>
        <p:txBody>
          <a:bodyPr/>
          <a:lstStyle/>
          <a:p>
            <a:r>
              <a:rPr lang="en-US" dirty="0"/>
              <a:t>Pen or pencil,</a:t>
            </a:r>
          </a:p>
          <a:p>
            <a:r>
              <a:rPr lang="en-US" dirty="0"/>
              <a:t>Flash drive</a:t>
            </a:r>
          </a:p>
          <a:p>
            <a:pPr marL="0" indent="0">
              <a:buNone/>
            </a:pPr>
            <a:endParaRPr lang="en-US" dirty="0"/>
          </a:p>
        </p:txBody>
      </p:sp>
    </p:spTree>
    <p:extLst>
      <p:ext uri="{BB962C8B-B14F-4D97-AF65-F5344CB8AC3E}">
        <p14:creationId xmlns:p14="http://schemas.microsoft.com/office/powerpoint/2010/main" val="22079056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dirty="0" smtClean="0"/>
              <a:t>Grading</a:t>
            </a:r>
            <a:endParaRPr lang="en-US" dirty="0"/>
          </a:p>
        </p:txBody>
      </p:sp>
      <p:sp>
        <p:nvSpPr>
          <p:cNvPr id="3" name="Content Placeholder 2"/>
          <p:cNvSpPr>
            <a:spLocks noGrp="1"/>
          </p:cNvSpPr>
          <p:nvPr>
            <p:ph idx="1"/>
          </p:nvPr>
        </p:nvSpPr>
        <p:spPr/>
        <p:txBody>
          <a:bodyPr/>
          <a:lstStyle/>
          <a:p>
            <a:pPr marL="0" indent="0">
              <a:buNone/>
            </a:pPr>
            <a:r>
              <a:rPr lang="en-US" dirty="0"/>
              <a:t>Grades will be based on:</a:t>
            </a:r>
          </a:p>
          <a:p>
            <a:r>
              <a:rPr lang="en-US" dirty="0"/>
              <a:t>Daily participation</a:t>
            </a:r>
          </a:p>
          <a:p>
            <a:r>
              <a:rPr lang="en-US" dirty="0"/>
              <a:t>Daily assignments</a:t>
            </a:r>
          </a:p>
          <a:p>
            <a:r>
              <a:rPr lang="en-US" dirty="0"/>
              <a:t>Quizzes</a:t>
            </a:r>
          </a:p>
          <a:p>
            <a:r>
              <a:rPr lang="en-US" dirty="0"/>
              <a:t>Exams</a:t>
            </a:r>
          </a:p>
          <a:p>
            <a:r>
              <a:rPr lang="en-US" dirty="0"/>
              <a:t>Projects</a:t>
            </a:r>
          </a:p>
          <a:p>
            <a:r>
              <a:rPr lang="en-US" dirty="0"/>
              <a:t>Speed/accuracy</a:t>
            </a:r>
          </a:p>
          <a:p>
            <a:endParaRPr lang="en-US" dirty="0"/>
          </a:p>
        </p:txBody>
      </p:sp>
    </p:spTree>
    <p:extLst>
      <p:ext uri="{BB962C8B-B14F-4D97-AF65-F5344CB8AC3E}">
        <p14:creationId xmlns:p14="http://schemas.microsoft.com/office/powerpoint/2010/main" val="8889000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343"/>
            <a:ext cx="6508377" cy="1143000"/>
          </a:xfrm>
        </p:spPr>
        <p:txBody>
          <a:bodyPr/>
          <a:lstStyle/>
          <a:p>
            <a:pPr algn="ctr"/>
            <a:r>
              <a:rPr lang="en-US" dirty="0" smtClean="0"/>
              <a:t>Grading Scale</a:t>
            </a:r>
            <a:endParaRPr lang="en-US" dirty="0"/>
          </a:p>
        </p:txBody>
      </p:sp>
      <p:sp>
        <p:nvSpPr>
          <p:cNvPr id="3" name="Content Placeholder 2"/>
          <p:cNvSpPr>
            <a:spLocks noGrp="1"/>
          </p:cNvSpPr>
          <p:nvPr>
            <p:ph idx="1"/>
          </p:nvPr>
        </p:nvSpPr>
        <p:spPr>
          <a:xfrm>
            <a:off x="457199" y="1150344"/>
            <a:ext cx="6508377" cy="5354552"/>
          </a:xfrm>
        </p:spPr>
        <p:txBody>
          <a:bodyPr>
            <a:normAutofit fontScale="70000" lnSpcReduction="20000"/>
          </a:bodyPr>
          <a:lstStyle/>
          <a:p>
            <a:pPr marL="0" indent="0">
              <a:buNone/>
            </a:pPr>
            <a:r>
              <a:rPr lang="en-US" dirty="0"/>
              <a:t>Grading Scale</a:t>
            </a:r>
          </a:p>
          <a:p>
            <a:pPr marL="0" indent="0">
              <a:buNone/>
            </a:pPr>
            <a:r>
              <a:rPr lang="en-US" dirty="0"/>
              <a:t> </a:t>
            </a:r>
          </a:p>
          <a:p>
            <a:pPr marL="0" indent="0">
              <a:buNone/>
            </a:pPr>
            <a:r>
              <a:rPr lang="en-US" dirty="0"/>
              <a:t>A	</a:t>
            </a:r>
            <a:r>
              <a:rPr lang="en-US" sz="2300" dirty="0"/>
              <a:t>100%-95%</a:t>
            </a:r>
          </a:p>
          <a:p>
            <a:pPr marL="0" indent="0">
              <a:buNone/>
            </a:pPr>
            <a:r>
              <a:rPr lang="en-US" sz="2300" dirty="0"/>
              <a:t>A-	94%-92%</a:t>
            </a:r>
          </a:p>
          <a:p>
            <a:pPr marL="0" indent="0">
              <a:buNone/>
            </a:pPr>
            <a:r>
              <a:rPr lang="en-US" sz="2300" dirty="0"/>
              <a:t>B+	91%-90%</a:t>
            </a:r>
          </a:p>
          <a:p>
            <a:pPr marL="0" indent="0">
              <a:buNone/>
            </a:pPr>
            <a:r>
              <a:rPr lang="en-US" sz="2300" dirty="0"/>
              <a:t>B-	84%-82%</a:t>
            </a:r>
          </a:p>
          <a:p>
            <a:pPr marL="0" indent="0">
              <a:buNone/>
            </a:pPr>
            <a:r>
              <a:rPr lang="en-US" sz="2300" dirty="0"/>
              <a:t>C+	81%-80%</a:t>
            </a:r>
          </a:p>
          <a:p>
            <a:pPr marL="0" indent="0">
              <a:buNone/>
            </a:pPr>
            <a:r>
              <a:rPr lang="en-US" sz="2300" dirty="0"/>
              <a:t>C	79%-75%</a:t>
            </a:r>
          </a:p>
          <a:p>
            <a:pPr marL="0" indent="0">
              <a:buNone/>
            </a:pPr>
            <a:r>
              <a:rPr lang="en-US" sz="2300" dirty="0"/>
              <a:t>C-	74%-72%</a:t>
            </a:r>
          </a:p>
          <a:p>
            <a:pPr marL="0" indent="0">
              <a:buNone/>
            </a:pPr>
            <a:r>
              <a:rPr lang="en-US" sz="2300" dirty="0"/>
              <a:t>D+	71%-70%</a:t>
            </a:r>
          </a:p>
          <a:p>
            <a:pPr marL="0" indent="0">
              <a:buNone/>
            </a:pPr>
            <a:r>
              <a:rPr lang="en-US" sz="2300" dirty="0"/>
              <a:t>D	69%-65%</a:t>
            </a:r>
          </a:p>
          <a:p>
            <a:pPr marL="0" indent="0">
              <a:buNone/>
            </a:pPr>
            <a:r>
              <a:rPr lang="en-US" sz="2300" dirty="0"/>
              <a:t>D-	64%-62%</a:t>
            </a:r>
          </a:p>
          <a:p>
            <a:pPr marL="0" indent="0">
              <a:buNone/>
            </a:pPr>
            <a:r>
              <a:rPr lang="en-US" sz="2300" dirty="0"/>
              <a:t>F	61% and below</a:t>
            </a:r>
          </a:p>
          <a:p>
            <a:pPr marL="0" indent="0">
              <a:buNone/>
            </a:pPr>
            <a:endParaRPr lang="en-US" dirty="0"/>
          </a:p>
        </p:txBody>
      </p:sp>
    </p:spTree>
    <p:extLst>
      <p:ext uri="{BB962C8B-B14F-4D97-AF65-F5344CB8AC3E}">
        <p14:creationId xmlns:p14="http://schemas.microsoft.com/office/powerpoint/2010/main" val="18807276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9143"/>
            <a:ext cx="6508377" cy="907143"/>
          </a:xfrm>
        </p:spPr>
        <p:txBody>
          <a:bodyPr/>
          <a:lstStyle/>
          <a:p>
            <a:pPr algn="ctr"/>
            <a:r>
              <a:rPr lang="en-US" dirty="0" smtClean="0"/>
              <a:t>Publications (Yearbook)</a:t>
            </a:r>
            <a:endParaRPr lang="en-US" dirty="0"/>
          </a:p>
        </p:txBody>
      </p:sp>
      <p:sp>
        <p:nvSpPr>
          <p:cNvPr id="3" name="Content Placeholder 2"/>
          <p:cNvSpPr>
            <a:spLocks noGrp="1"/>
          </p:cNvSpPr>
          <p:nvPr>
            <p:ph idx="1"/>
          </p:nvPr>
        </p:nvSpPr>
        <p:spPr/>
        <p:txBody>
          <a:bodyPr/>
          <a:lstStyle/>
          <a:p>
            <a:r>
              <a:rPr lang="en-US" b="1" dirty="0"/>
              <a:t>Course Overview</a:t>
            </a:r>
            <a:r>
              <a:rPr lang="en-US" b="1" dirty="0" smtClean="0"/>
              <a:t>:</a:t>
            </a:r>
            <a:endParaRPr lang="en-US" dirty="0"/>
          </a:p>
          <a:p>
            <a:r>
              <a:rPr lang="en-US" dirty="0"/>
              <a:t>This class is responsible for the production of the school yearbook. Through instruction in this course, the student will learn how to operate a digital camera, use various computer software programs, become familiar with the materials needed to prepare a publication, arrange eye-appealing materials, create and format various business documents, and learn to work with his/</a:t>
            </a:r>
            <a:r>
              <a:rPr lang="en-US" dirty="0" smtClean="0"/>
              <a:t>her </a:t>
            </a:r>
            <a:r>
              <a:rPr lang="en-US" dirty="0"/>
              <a:t>peers in a dependable, responsible manner.</a:t>
            </a:r>
          </a:p>
          <a:p>
            <a:endParaRPr lang="en-US" dirty="0"/>
          </a:p>
        </p:txBody>
      </p:sp>
    </p:spTree>
    <p:extLst>
      <p:ext uri="{BB962C8B-B14F-4D97-AF65-F5344CB8AC3E}">
        <p14:creationId xmlns:p14="http://schemas.microsoft.com/office/powerpoint/2010/main" val="22374169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4000"/>
            <a:ext cx="6508377" cy="1161143"/>
          </a:xfrm>
        </p:spPr>
        <p:txBody>
          <a:bodyPr/>
          <a:lstStyle/>
          <a:p>
            <a:pPr algn="ctr"/>
            <a:r>
              <a:rPr lang="en-US" dirty="0" smtClean="0"/>
              <a:t>Website and School Code?</a:t>
            </a:r>
            <a:endParaRPr lang="en-US" dirty="0"/>
          </a:p>
        </p:txBody>
      </p:sp>
      <p:sp>
        <p:nvSpPr>
          <p:cNvPr id="3" name="Content Placeholder 2"/>
          <p:cNvSpPr>
            <a:spLocks noGrp="1"/>
          </p:cNvSpPr>
          <p:nvPr>
            <p:ph idx="1"/>
          </p:nvPr>
        </p:nvSpPr>
        <p:spPr/>
        <p:txBody>
          <a:bodyPr/>
          <a:lstStyle/>
          <a:p>
            <a:r>
              <a:rPr lang="en-US" dirty="0" smtClean="0"/>
              <a:t>?</a:t>
            </a:r>
          </a:p>
          <a:p>
            <a:endParaRPr lang="en-US" dirty="0"/>
          </a:p>
          <a:p>
            <a:r>
              <a:rPr lang="en-US" dirty="0" smtClean="0"/>
              <a:t>?</a:t>
            </a:r>
          </a:p>
          <a:p>
            <a:endParaRPr lang="en-US" dirty="0"/>
          </a:p>
          <a:p>
            <a:pPr marL="0" indent="0">
              <a:buNone/>
            </a:pPr>
            <a:endParaRPr lang="en-US" dirty="0"/>
          </a:p>
        </p:txBody>
      </p:sp>
    </p:spTree>
    <p:extLst>
      <p:ext uri="{BB962C8B-B14F-4D97-AF65-F5344CB8AC3E}">
        <p14:creationId xmlns:p14="http://schemas.microsoft.com/office/powerpoint/2010/main" val="5340701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2858"/>
            <a:ext cx="6508377" cy="1016000"/>
          </a:xfrm>
        </p:spPr>
        <p:txBody>
          <a:bodyPr/>
          <a:lstStyle/>
          <a:p>
            <a:pPr algn="ctr"/>
            <a:r>
              <a:rPr lang="en-US" dirty="0" smtClean="0"/>
              <a:t>Grading</a:t>
            </a:r>
            <a:endParaRPr lang="en-US" dirty="0"/>
          </a:p>
        </p:txBody>
      </p:sp>
      <p:sp>
        <p:nvSpPr>
          <p:cNvPr id="3" name="Content Placeholder 2"/>
          <p:cNvSpPr>
            <a:spLocks noGrp="1"/>
          </p:cNvSpPr>
          <p:nvPr>
            <p:ph idx="1"/>
          </p:nvPr>
        </p:nvSpPr>
        <p:spPr>
          <a:xfrm>
            <a:off x="457199" y="1378858"/>
            <a:ext cx="6508377" cy="5043713"/>
          </a:xfrm>
        </p:spPr>
        <p:txBody>
          <a:bodyPr>
            <a:normAutofit fontScale="70000" lnSpcReduction="20000"/>
          </a:bodyPr>
          <a:lstStyle/>
          <a:p>
            <a:pPr marL="0" indent="0">
              <a:buNone/>
            </a:pPr>
            <a:endParaRPr lang="en-US" dirty="0"/>
          </a:p>
          <a:p>
            <a:pPr lvl="0"/>
            <a:r>
              <a:rPr lang="en-US" dirty="0"/>
              <a:t>Your grade will be based on:</a:t>
            </a:r>
          </a:p>
          <a:p>
            <a:pPr lvl="0"/>
            <a:r>
              <a:rPr lang="en-US" dirty="0"/>
              <a:t>Daily Grade (5points possible each day)</a:t>
            </a:r>
          </a:p>
          <a:p>
            <a:pPr lvl="0"/>
            <a:r>
              <a:rPr lang="en-US" dirty="0"/>
              <a:t>Photos</a:t>
            </a:r>
          </a:p>
          <a:p>
            <a:pPr lvl="0"/>
            <a:r>
              <a:rPr lang="en-US" dirty="0"/>
              <a:t>Page Layouts</a:t>
            </a:r>
          </a:p>
          <a:p>
            <a:pPr lvl="0"/>
            <a:r>
              <a:rPr lang="en-US" dirty="0"/>
              <a:t>Meeting Deadlines</a:t>
            </a:r>
          </a:p>
          <a:p>
            <a:pPr lvl="0"/>
            <a:r>
              <a:rPr lang="en-US" dirty="0"/>
              <a:t>Proofing </a:t>
            </a:r>
          </a:p>
          <a:p>
            <a:pPr lvl="0"/>
            <a:r>
              <a:rPr lang="en-US" dirty="0"/>
              <a:t>Photo Boards</a:t>
            </a:r>
          </a:p>
          <a:p>
            <a:pPr lvl="0"/>
            <a:r>
              <a:rPr lang="en-US" dirty="0"/>
              <a:t>Classroom Management: working as a team, being organized, asking questions, helping others, etc.</a:t>
            </a:r>
          </a:p>
          <a:p>
            <a:pPr lvl="0"/>
            <a:r>
              <a:rPr lang="en-US" dirty="0"/>
              <a:t>Some outside of class work (taking photos, interviews, gathering information, page design</a:t>
            </a:r>
          </a:p>
          <a:p>
            <a:pPr lvl="0"/>
            <a:r>
              <a:rPr lang="en-US" dirty="0"/>
              <a:t>Ad sales</a:t>
            </a:r>
          </a:p>
          <a:p>
            <a:pPr lvl="0"/>
            <a:r>
              <a:rPr lang="en-US" dirty="0"/>
              <a:t>Quarter Projects</a:t>
            </a:r>
          </a:p>
          <a:p>
            <a:endParaRPr lang="en-US" dirty="0"/>
          </a:p>
        </p:txBody>
      </p:sp>
    </p:spTree>
    <p:extLst>
      <p:ext uri="{BB962C8B-B14F-4D97-AF65-F5344CB8AC3E}">
        <p14:creationId xmlns:p14="http://schemas.microsoft.com/office/powerpoint/2010/main" val="33032371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4000"/>
            <a:ext cx="6508377" cy="979714"/>
          </a:xfrm>
        </p:spPr>
        <p:txBody>
          <a:bodyPr/>
          <a:lstStyle/>
          <a:p>
            <a:pPr algn="ctr"/>
            <a:r>
              <a:rPr lang="en-US" dirty="0" smtClean="0"/>
              <a:t>Grading Scale</a:t>
            </a:r>
            <a:endParaRPr lang="en-US" dirty="0"/>
          </a:p>
        </p:txBody>
      </p:sp>
      <p:sp>
        <p:nvSpPr>
          <p:cNvPr id="3" name="Content Placeholder 2"/>
          <p:cNvSpPr>
            <a:spLocks noGrp="1"/>
          </p:cNvSpPr>
          <p:nvPr>
            <p:ph idx="1"/>
          </p:nvPr>
        </p:nvSpPr>
        <p:spPr>
          <a:xfrm>
            <a:off x="907143" y="1487714"/>
            <a:ext cx="6058434" cy="4638449"/>
          </a:xfrm>
        </p:spPr>
        <p:txBody>
          <a:bodyPr>
            <a:normAutofit fontScale="77500" lnSpcReduction="20000"/>
          </a:bodyPr>
          <a:lstStyle/>
          <a:p>
            <a:pPr marL="0" indent="0">
              <a:buNone/>
            </a:pPr>
            <a:r>
              <a:rPr lang="en-US" dirty="0"/>
              <a:t>A	100%-95%</a:t>
            </a:r>
          </a:p>
          <a:p>
            <a:pPr marL="0" indent="0">
              <a:buNone/>
            </a:pPr>
            <a:r>
              <a:rPr lang="en-US" dirty="0"/>
              <a:t>A-	94%-92%</a:t>
            </a:r>
          </a:p>
          <a:p>
            <a:pPr marL="0" indent="0">
              <a:buNone/>
            </a:pPr>
            <a:r>
              <a:rPr lang="en-US" dirty="0"/>
              <a:t>B+	91%-90%</a:t>
            </a:r>
          </a:p>
          <a:p>
            <a:pPr marL="0" indent="0">
              <a:buNone/>
            </a:pPr>
            <a:r>
              <a:rPr lang="en-US" dirty="0"/>
              <a:t>B-	84%-82%</a:t>
            </a:r>
          </a:p>
          <a:p>
            <a:pPr marL="0" indent="0">
              <a:buNone/>
            </a:pPr>
            <a:r>
              <a:rPr lang="en-US" dirty="0"/>
              <a:t>C+	81%-80%</a:t>
            </a:r>
          </a:p>
          <a:p>
            <a:pPr marL="0" indent="0">
              <a:buNone/>
            </a:pPr>
            <a:r>
              <a:rPr lang="en-US" dirty="0"/>
              <a:t>C	79%-75%</a:t>
            </a:r>
          </a:p>
          <a:p>
            <a:pPr marL="0" indent="0">
              <a:buNone/>
            </a:pPr>
            <a:r>
              <a:rPr lang="en-US" dirty="0"/>
              <a:t>C-	74%-72%</a:t>
            </a:r>
          </a:p>
          <a:p>
            <a:pPr marL="0" indent="0">
              <a:buNone/>
            </a:pPr>
            <a:r>
              <a:rPr lang="en-US" dirty="0"/>
              <a:t>D+	71%-70%</a:t>
            </a:r>
          </a:p>
          <a:p>
            <a:pPr marL="0" indent="0">
              <a:buNone/>
            </a:pPr>
            <a:r>
              <a:rPr lang="en-US" dirty="0"/>
              <a:t>D	69%-65%</a:t>
            </a:r>
          </a:p>
          <a:p>
            <a:pPr marL="0" indent="0">
              <a:buNone/>
            </a:pPr>
            <a:r>
              <a:rPr lang="en-US" dirty="0"/>
              <a:t>D-	64%-62%</a:t>
            </a:r>
          </a:p>
          <a:p>
            <a:pPr marL="0" indent="0">
              <a:buNone/>
            </a:pPr>
            <a:r>
              <a:rPr lang="en-US" dirty="0"/>
              <a:t>F	61% and below</a:t>
            </a:r>
          </a:p>
          <a:p>
            <a:pPr marL="0" indent="0">
              <a:buNone/>
            </a:pPr>
            <a:endParaRPr lang="en-US" dirty="0"/>
          </a:p>
        </p:txBody>
      </p:sp>
    </p:spTree>
    <p:extLst>
      <p:ext uri="{BB962C8B-B14F-4D97-AF65-F5344CB8AC3E}">
        <p14:creationId xmlns:p14="http://schemas.microsoft.com/office/powerpoint/2010/main" val="35267496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Cameras</a:t>
            </a:r>
            <a:endParaRPr lang="en-US" dirty="0"/>
          </a:p>
        </p:txBody>
      </p:sp>
      <p:sp>
        <p:nvSpPr>
          <p:cNvPr id="3" name="Content Placeholder 2"/>
          <p:cNvSpPr>
            <a:spLocks noGrp="1"/>
          </p:cNvSpPr>
          <p:nvPr>
            <p:ph idx="1"/>
          </p:nvPr>
        </p:nvSpPr>
        <p:spPr/>
        <p:txBody>
          <a:bodyPr/>
          <a:lstStyle/>
          <a:p>
            <a:r>
              <a:rPr lang="en-US" dirty="0"/>
              <a:t>I have several digital cameras. You will be checking them out on a regular basis. When you check out a camera you need to sign it out on the back sign out sheet. When you return the camera, Mrs. </a:t>
            </a:r>
            <a:r>
              <a:rPr lang="en-US" dirty="0" err="1"/>
              <a:t>Hauschild</a:t>
            </a:r>
            <a:r>
              <a:rPr lang="en-US" dirty="0"/>
              <a:t> needs to sign it back in. Each week you will be responsible for taking and uploading at least 20 pictures to the yearbook site and putting them in the correct folder.</a:t>
            </a:r>
          </a:p>
          <a:p>
            <a:endParaRPr lang="en-US" dirty="0"/>
          </a:p>
        </p:txBody>
      </p:sp>
    </p:spTree>
    <p:extLst>
      <p:ext uri="{BB962C8B-B14F-4D97-AF65-F5344CB8AC3E}">
        <p14:creationId xmlns:p14="http://schemas.microsoft.com/office/powerpoint/2010/main" val="25846216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Page Assignment</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Mrs. </a:t>
            </a:r>
            <a:r>
              <a:rPr lang="en-US" dirty="0" err="1"/>
              <a:t>Hauschild</a:t>
            </a:r>
            <a:r>
              <a:rPr lang="en-US" dirty="0"/>
              <a:t> will be assigning each of you pages to complete. It will be your responsibility to complete your assigned pages. You will be able to work with a partner on some pages</a:t>
            </a:r>
          </a:p>
          <a:p>
            <a:endParaRPr lang="en-US" dirty="0"/>
          </a:p>
        </p:txBody>
      </p:sp>
    </p:spTree>
    <p:extLst>
      <p:ext uri="{BB962C8B-B14F-4D97-AF65-F5344CB8AC3E}">
        <p14:creationId xmlns:p14="http://schemas.microsoft.com/office/powerpoint/2010/main" val="3046446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9143"/>
            <a:ext cx="6508377" cy="1088571"/>
          </a:xfrm>
        </p:spPr>
        <p:txBody>
          <a:bodyPr/>
          <a:lstStyle/>
          <a:p>
            <a:pPr algn="ctr"/>
            <a:r>
              <a:rPr lang="en-US" dirty="0" smtClean="0"/>
              <a:t>Accounting I</a:t>
            </a:r>
            <a:endParaRPr lang="en-US" dirty="0"/>
          </a:p>
        </p:txBody>
      </p:sp>
      <p:sp>
        <p:nvSpPr>
          <p:cNvPr id="3" name="Content Placeholder 2"/>
          <p:cNvSpPr>
            <a:spLocks noGrp="1"/>
          </p:cNvSpPr>
          <p:nvPr>
            <p:ph idx="1"/>
          </p:nvPr>
        </p:nvSpPr>
        <p:spPr>
          <a:xfrm>
            <a:off x="457199" y="1487714"/>
            <a:ext cx="6508377" cy="5370286"/>
          </a:xfrm>
        </p:spPr>
        <p:txBody>
          <a:bodyPr>
            <a:normAutofit/>
          </a:bodyPr>
          <a:lstStyle/>
          <a:p>
            <a:pPr marL="0" indent="0">
              <a:buNone/>
            </a:pPr>
            <a:r>
              <a:rPr lang="en-US" b="1" dirty="0" smtClean="0"/>
              <a:t>Text Book</a:t>
            </a:r>
            <a:r>
              <a:rPr lang="en-US" dirty="0" smtClean="0"/>
              <a:t>:</a:t>
            </a:r>
          </a:p>
          <a:p>
            <a:pPr marL="0" indent="0">
              <a:buNone/>
            </a:pPr>
            <a:r>
              <a:rPr lang="en-US" dirty="0" smtClean="0"/>
              <a:t>Century 21 Accounting</a:t>
            </a:r>
          </a:p>
          <a:p>
            <a:pPr marL="0" indent="0">
              <a:buNone/>
            </a:pPr>
            <a:r>
              <a:rPr lang="en-US" dirty="0" smtClean="0"/>
              <a:t>Other outside sources will be used</a:t>
            </a:r>
          </a:p>
          <a:p>
            <a:pPr marL="0" indent="0">
              <a:buNone/>
            </a:pPr>
            <a:r>
              <a:rPr lang="en-US" b="1" dirty="0" smtClean="0"/>
              <a:t>Lessons/Class Projects:</a:t>
            </a:r>
          </a:p>
          <a:p>
            <a:r>
              <a:rPr lang="en-US" dirty="0" smtClean="0"/>
              <a:t>General accounting terms</a:t>
            </a:r>
          </a:p>
          <a:p>
            <a:r>
              <a:rPr lang="en-US" dirty="0" smtClean="0"/>
              <a:t>Accounting concepts</a:t>
            </a:r>
          </a:p>
          <a:p>
            <a:r>
              <a:rPr lang="en-US" dirty="0" smtClean="0"/>
              <a:t>Financial Statements</a:t>
            </a:r>
          </a:p>
          <a:p>
            <a:r>
              <a:rPr lang="en-US" dirty="0" smtClean="0"/>
              <a:t>Debit/Credits with Normal Balances</a:t>
            </a:r>
          </a:p>
          <a:p>
            <a:r>
              <a:rPr lang="en-US" dirty="0" smtClean="0"/>
              <a:t>Learn accounting practices for partnerships and proprietorships</a:t>
            </a:r>
            <a:endParaRPr lang="en-US" dirty="0"/>
          </a:p>
        </p:txBody>
      </p:sp>
    </p:spTree>
    <p:extLst>
      <p:ext uri="{BB962C8B-B14F-4D97-AF65-F5344CB8AC3E}">
        <p14:creationId xmlns:p14="http://schemas.microsoft.com/office/powerpoint/2010/main" val="21477076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175"/>
            <a:ext cx="6508377" cy="1143000"/>
          </a:xfrm>
        </p:spPr>
        <p:txBody>
          <a:bodyPr/>
          <a:lstStyle/>
          <a:p>
            <a:pPr algn="ctr"/>
            <a:r>
              <a:rPr lang="en-US" dirty="0" smtClean="0"/>
              <a:t>Classroom Rules</a:t>
            </a:r>
            <a:endParaRPr lang="en-US" dirty="0"/>
          </a:p>
        </p:txBody>
      </p:sp>
      <p:sp>
        <p:nvSpPr>
          <p:cNvPr id="3" name="Content Placeholder 2"/>
          <p:cNvSpPr>
            <a:spLocks noGrp="1"/>
          </p:cNvSpPr>
          <p:nvPr>
            <p:ph idx="1"/>
          </p:nvPr>
        </p:nvSpPr>
        <p:spPr>
          <a:xfrm>
            <a:off x="457199" y="1202176"/>
            <a:ext cx="6508377" cy="4923988"/>
          </a:xfrm>
        </p:spPr>
        <p:txBody>
          <a:bodyPr>
            <a:normAutofit fontScale="92500" lnSpcReduction="10000"/>
          </a:bodyPr>
          <a:lstStyle/>
          <a:p>
            <a:r>
              <a:rPr lang="en-US" dirty="0" smtClean="0"/>
              <a:t>Respect Each Other</a:t>
            </a:r>
          </a:p>
          <a:p>
            <a:r>
              <a:rPr lang="en-US" dirty="0" smtClean="0"/>
              <a:t>Respect the equipment</a:t>
            </a:r>
          </a:p>
          <a:p>
            <a:r>
              <a:rPr lang="en-US" dirty="0" smtClean="0"/>
              <a:t>Be on Time</a:t>
            </a:r>
          </a:p>
          <a:p>
            <a:r>
              <a:rPr lang="en-US" dirty="0" smtClean="0"/>
              <a:t>Be Prepared</a:t>
            </a:r>
          </a:p>
          <a:p>
            <a:pPr marL="0" indent="0">
              <a:buNone/>
            </a:pPr>
            <a:r>
              <a:rPr lang="en-US" b="1" dirty="0" smtClean="0"/>
              <a:t>My </a:t>
            </a:r>
            <a:r>
              <a:rPr lang="en-US" b="1" dirty="0"/>
              <a:t>classroom rules are simple</a:t>
            </a:r>
            <a:r>
              <a:rPr lang="en-US" b="1" dirty="0" smtClean="0"/>
              <a:t>:</a:t>
            </a:r>
            <a:endParaRPr lang="en-US" b="1" dirty="0"/>
          </a:p>
          <a:p>
            <a:pPr marL="0" indent="0">
              <a:buNone/>
            </a:pPr>
            <a:r>
              <a:rPr lang="en-US" dirty="0"/>
              <a:t>Be Respectful to everyone and everything</a:t>
            </a:r>
          </a:p>
          <a:p>
            <a:pPr marL="0" indent="0">
              <a:buNone/>
            </a:pPr>
            <a:r>
              <a:rPr lang="en-US" dirty="0"/>
              <a:t>When I am speaking you are not speaking. Give me the courtesy of listening when I speak and I will return the favor to you when it is your turn to speak</a:t>
            </a:r>
          </a:p>
          <a:p>
            <a:pPr marL="0" indent="0">
              <a:buNone/>
            </a:pPr>
            <a:r>
              <a:rPr lang="en-US" dirty="0"/>
              <a:t>Be kind to one another!</a:t>
            </a:r>
          </a:p>
          <a:p>
            <a:pPr marL="0" indent="0">
              <a:buNone/>
            </a:pPr>
            <a:r>
              <a:rPr lang="en-US" dirty="0"/>
              <a:t> </a:t>
            </a:r>
          </a:p>
          <a:p>
            <a:endParaRPr lang="en-US" dirty="0"/>
          </a:p>
        </p:txBody>
      </p:sp>
    </p:spTree>
    <p:extLst>
      <p:ext uri="{BB962C8B-B14F-4D97-AF65-F5344CB8AC3E}">
        <p14:creationId xmlns:p14="http://schemas.microsoft.com/office/powerpoint/2010/main" val="2041951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needed for class</a:t>
            </a:r>
            <a:endParaRPr lang="en-US" dirty="0"/>
          </a:p>
        </p:txBody>
      </p:sp>
      <p:sp>
        <p:nvSpPr>
          <p:cNvPr id="3" name="Content Placeholder 2"/>
          <p:cNvSpPr>
            <a:spLocks noGrp="1"/>
          </p:cNvSpPr>
          <p:nvPr>
            <p:ph idx="1"/>
          </p:nvPr>
        </p:nvSpPr>
        <p:spPr/>
        <p:txBody>
          <a:bodyPr/>
          <a:lstStyle/>
          <a:p>
            <a:pPr marL="0" indent="0">
              <a:buNone/>
            </a:pPr>
            <a:r>
              <a:rPr lang="en-US" dirty="0" smtClean="0"/>
              <a:t>Everyday the student must bring their textbook, workbook notebook, folder and pen or pencil to class</a:t>
            </a:r>
          </a:p>
          <a:p>
            <a:pPr marL="0" indent="0">
              <a:buNone/>
            </a:pPr>
            <a:endParaRPr lang="en-US" dirty="0"/>
          </a:p>
        </p:txBody>
      </p:sp>
    </p:spTree>
    <p:extLst>
      <p:ext uri="{BB962C8B-B14F-4D97-AF65-F5344CB8AC3E}">
        <p14:creationId xmlns:p14="http://schemas.microsoft.com/office/powerpoint/2010/main" val="38811346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pPr marL="0" indent="0">
              <a:buNone/>
            </a:pPr>
            <a:r>
              <a:rPr lang="en-US" dirty="0" smtClean="0"/>
              <a:t>Grades will be based on the student’s performance in the following areas:</a:t>
            </a:r>
          </a:p>
          <a:p>
            <a:pPr marL="0" indent="0">
              <a:buNone/>
            </a:pPr>
            <a:r>
              <a:rPr lang="en-US" dirty="0" smtClean="0"/>
              <a:t>Daily assignments/workbook problems</a:t>
            </a:r>
          </a:p>
          <a:p>
            <a:pPr marL="0" indent="0">
              <a:buNone/>
            </a:pPr>
            <a:r>
              <a:rPr lang="en-US" dirty="0" smtClean="0"/>
              <a:t>Quizzes</a:t>
            </a:r>
          </a:p>
          <a:p>
            <a:pPr marL="0" indent="0">
              <a:buNone/>
            </a:pPr>
            <a:r>
              <a:rPr lang="en-US" dirty="0" smtClean="0"/>
              <a:t>Exams</a:t>
            </a:r>
          </a:p>
          <a:p>
            <a:pPr marL="0" indent="0">
              <a:buNone/>
            </a:pPr>
            <a:r>
              <a:rPr lang="en-US" dirty="0" smtClean="0"/>
              <a:t>Projects/Reports</a:t>
            </a:r>
          </a:p>
          <a:p>
            <a:pPr marL="0" indent="0">
              <a:buNone/>
            </a:pPr>
            <a:r>
              <a:rPr lang="en-US" dirty="0" smtClean="0"/>
              <a:t>Class </a:t>
            </a:r>
            <a:r>
              <a:rPr lang="en-US" dirty="0" err="1" smtClean="0"/>
              <a:t>Particiapation</a:t>
            </a:r>
            <a:endParaRPr lang="en-US" dirty="0"/>
          </a:p>
        </p:txBody>
      </p:sp>
    </p:spTree>
    <p:extLst>
      <p:ext uri="{BB962C8B-B14F-4D97-AF65-F5344CB8AC3E}">
        <p14:creationId xmlns:p14="http://schemas.microsoft.com/office/powerpoint/2010/main" val="40889193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Grading Scale</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A	100%-95%</a:t>
            </a:r>
          </a:p>
          <a:p>
            <a:pPr marL="0" indent="0">
              <a:buNone/>
            </a:pPr>
            <a:r>
              <a:rPr lang="en-US" dirty="0"/>
              <a:t>A-	94%-92%</a:t>
            </a:r>
          </a:p>
          <a:p>
            <a:pPr marL="0" indent="0">
              <a:buNone/>
            </a:pPr>
            <a:r>
              <a:rPr lang="en-US" dirty="0"/>
              <a:t>B+	91%-90%</a:t>
            </a:r>
          </a:p>
          <a:p>
            <a:pPr marL="0" indent="0">
              <a:buNone/>
            </a:pPr>
            <a:r>
              <a:rPr lang="en-US" dirty="0"/>
              <a:t>B-	84%-82%</a:t>
            </a:r>
          </a:p>
          <a:p>
            <a:pPr marL="0" indent="0">
              <a:buNone/>
            </a:pPr>
            <a:r>
              <a:rPr lang="en-US" dirty="0"/>
              <a:t>C+	81%-80%</a:t>
            </a:r>
          </a:p>
          <a:p>
            <a:pPr marL="0" indent="0">
              <a:buNone/>
            </a:pPr>
            <a:r>
              <a:rPr lang="en-US" dirty="0"/>
              <a:t>C	79%-75%</a:t>
            </a:r>
          </a:p>
          <a:p>
            <a:pPr marL="0" indent="0">
              <a:buNone/>
            </a:pPr>
            <a:r>
              <a:rPr lang="en-US" dirty="0"/>
              <a:t>C-	74%-72%</a:t>
            </a:r>
          </a:p>
          <a:p>
            <a:pPr marL="0" indent="0">
              <a:buNone/>
            </a:pPr>
            <a:r>
              <a:rPr lang="en-US" dirty="0"/>
              <a:t>D+	71%-70%</a:t>
            </a:r>
          </a:p>
          <a:p>
            <a:pPr marL="0" indent="0">
              <a:buNone/>
            </a:pPr>
            <a:r>
              <a:rPr lang="en-US" dirty="0"/>
              <a:t>D	69%-65%</a:t>
            </a:r>
          </a:p>
          <a:p>
            <a:pPr marL="0" indent="0">
              <a:buNone/>
            </a:pPr>
            <a:r>
              <a:rPr lang="en-US" dirty="0"/>
              <a:t>D-	64%-62%</a:t>
            </a:r>
          </a:p>
          <a:p>
            <a:pPr marL="0" indent="0">
              <a:buNone/>
            </a:pPr>
            <a:r>
              <a:rPr lang="en-US" dirty="0"/>
              <a:t>F	61% and below</a:t>
            </a:r>
          </a:p>
          <a:p>
            <a:pPr marL="0" indent="0">
              <a:buNone/>
            </a:pPr>
            <a:endParaRPr lang="en-US" dirty="0"/>
          </a:p>
          <a:p>
            <a:endParaRPr lang="en-US" dirty="0"/>
          </a:p>
        </p:txBody>
      </p:sp>
    </p:spTree>
    <p:extLst>
      <p:ext uri="{BB962C8B-B14F-4D97-AF65-F5344CB8AC3E}">
        <p14:creationId xmlns:p14="http://schemas.microsoft.com/office/powerpoint/2010/main" val="39567401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259"/>
            <a:ext cx="6508377" cy="1143000"/>
          </a:xfrm>
        </p:spPr>
        <p:txBody>
          <a:bodyPr/>
          <a:lstStyle/>
          <a:p>
            <a:pPr algn="ctr"/>
            <a:r>
              <a:rPr lang="en-US" dirty="0" smtClean="0"/>
              <a:t>Helpful Hints</a:t>
            </a:r>
            <a:endParaRPr lang="en-US" dirty="0"/>
          </a:p>
        </p:txBody>
      </p:sp>
      <p:sp>
        <p:nvSpPr>
          <p:cNvPr id="3" name="Content Placeholder 2"/>
          <p:cNvSpPr>
            <a:spLocks noGrp="1"/>
          </p:cNvSpPr>
          <p:nvPr>
            <p:ph idx="1"/>
          </p:nvPr>
        </p:nvSpPr>
        <p:spPr/>
        <p:txBody>
          <a:bodyPr/>
          <a:lstStyle/>
          <a:p>
            <a:r>
              <a:rPr lang="en-US" dirty="0"/>
              <a:t>Use your rubrics! If I provide you a rubric for an assignment (and I will most of the time), use it! The rubric will spell out for you how to earn the points you need to receive a good grade. </a:t>
            </a:r>
          </a:p>
          <a:p>
            <a:pPr marL="0" indent="0">
              <a:buNone/>
            </a:pPr>
            <a:endParaRPr lang="en-US" dirty="0"/>
          </a:p>
          <a:p>
            <a:r>
              <a:rPr lang="en-US" dirty="0"/>
              <a:t>Stay organized! Have a notebook and a three ring binder available for this class in order to keep you organized.</a:t>
            </a:r>
          </a:p>
          <a:p>
            <a:endParaRPr lang="en-US" dirty="0"/>
          </a:p>
        </p:txBody>
      </p:sp>
    </p:spTree>
    <p:extLst>
      <p:ext uri="{BB962C8B-B14F-4D97-AF65-F5344CB8AC3E}">
        <p14:creationId xmlns:p14="http://schemas.microsoft.com/office/powerpoint/2010/main" val="8016684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0991"/>
            <a:ext cx="6508377" cy="1746409"/>
          </a:xfrm>
        </p:spPr>
        <p:txBody>
          <a:bodyPr/>
          <a:lstStyle/>
          <a:p>
            <a:pPr algn="ctr"/>
            <a:r>
              <a:rPr lang="en-US" dirty="0"/>
              <a:t>Introduction to Business 9-12</a:t>
            </a:r>
            <a:br>
              <a:rPr lang="en-US" dirty="0"/>
            </a:br>
            <a:r>
              <a:rPr lang="en-US" dirty="0"/>
              <a:t>Business Lab</a:t>
            </a:r>
            <a:br>
              <a:rPr lang="en-US" dirty="0"/>
            </a:br>
            <a:endParaRPr lang="en-US" dirty="0"/>
          </a:p>
        </p:txBody>
      </p:sp>
      <p:sp>
        <p:nvSpPr>
          <p:cNvPr id="3" name="Content Placeholder 2"/>
          <p:cNvSpPr>
            <a:spLocks noGrp="1"/>
          </p:cNvSpPr>
          <p:nvPr>
            <p:ph idx="1"/>
          </p:nvPr>
        </p:nvSpPr>
        <p:spPr/>
        <p:txBody>
          <a:bodyPr>
            <a:normAutofit/>
          </a:bodyPr>
          <a:lstStyle/>
          <a:p>
            <a:r>
              <a:rPr lang="en-US" b="1" dirty="0"/>
              <a:t>Textbook</a:t>
            </a:r>
            <a:endParaRPr lang="en-US" dirty="0"/>
          </a:p>
          <a:p>
            <a:pPr marL="0" indent="0">
              <a:buNone/>
            </a:pPr>
            <a:r>
              <a:rPr lang="en-US" dirty="0"/>
              <a:t>Intro to Business; 6</a:t>
            </a:r>
            <a:r>
              <a:rPr lang="en-US" baseline="30000" dirty="0"/>
              <a:t>th</a:t>
            </a:r>
            <a:r>
              <a:rPr lang="en-US" dirty="0"/>
              <a:t> edition, </a:t>
            </a:r>
            <a:r>
              <a:rPr lang="en-US" dirty="0" err="1"/>
              <a:t>Eggland</a:t>
            </a:r>
            <a:r>
              <a:rPr lang="en-US" dirty="0"/>
              <a:t>, </a:t>
            </a:r>
            <a:r>
              <a:rPr lang="en-US" dirty="0" err="1"/>
              <a:t>Dlabay</a:t>
            </a:r>
            <a:r>
              <a:rPr lang="en-US" dirty="0"/>
              <a:t>, and </a:t>
            </a:r>
            <a:r>
              <a:rPr lang="en-US" dirty="0" smtClean="0"/>
              <a:t>Burrow. Other </a:t>
            </a:r>
            <a:r>
              <a:rPr lang="en-US" dirty="0"/>
              <a:t>outside sources and projects created by Mrs. </a:t>
            </a:r>
            <a:r>
              <a:rPr lang="en-US" dirty="0" err="1" smtClean="0"/>
              <a:t>Hauschild</a:t>
            </a:r>
            <a:endParaRPr lang="en-US" dirty="0"/>
          </a:p>
          <a:p>
            <a:r>
              <a:rPr lang="en-US" b="1" dirty="0"/>
              <a:t>Class Overview:</a:t>
            </a:r>
            <a:endParaRPr lang="en-US" dirty="0"/>
          </a:p>
          <a:p>
            <a:r>
              <a:rPr lang="en-US" dirty="0"/>
              <a:t>This course will expose students to various aspects of the business world.  Students will also be exposed to various careers in business. There will be many hands-on activities, technology based projects and case studies during this course.</a:t>
            </a:r>
          </a:p>
          <a:p>
            <a:endParaRPr lang="en-US" dirty="0"/>
          </a:p>
        </p:txBody>
      </p:sp>
    </p:spTree>
    <p:extLst>
      <p:ext uri="{BB962C8B-B14F-4D97-AF65-F5344CB8AC3E}">
        <p14:creationId xmlns:p14="http://schemas.microsoft.com/office/powerpoint/2010/main" val="37685842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6508377" cy="1010721"/>
          </a:xfrm>
        </p:spPr>
        <p:txBody>
          <a:bodyPr/>
          <a:lstStyle/>
          <a:p>
            <a:pPr algn="ctr"/>
            <a:r>
              <a:rPr lang="en-US" dirty="0" smtClean="0"/>
              <a:t>Intro. To Business</a:t>
            </a:r>
            <a:endParaRPr lang="en-US" dirty="0"/>
          </a:p>
        </p:txBody>
      </p:sp>
      <p:sp>
        <p:nvSpPr>
          <p:cNvPr id="3" name="Content Placeholder 2"/>
          <p:cNvSpPr>
            <a:spLocks noGrp="1"/>
          </p:cNvSpPr>
          <p:nvPr>
            <p:ph idx="1"/>
          </p:nvPr>
        </p:nvSpPr>
        <p:spPr>
          <a:xfrm>
            <a:off x="457199" y="1485900"/>
            <a:ext cx="6508377" cy="5148575"/>
          </a:xfrm>
        </p:spPr>
        <p:txBody>
          <a:bodyPr>
            <a:normAutofit lnSpcReduction="10000"/>
          </a:bodyPr>
          <a:lstStyle/>
          <a:p>
            <a:pPr marL="0" indent="0">
              <a:buNone/>
            </a:pPr>
            <a:r>
              <a:rPr lang="en-US" b="1" dirty="0"/>
              <a:t>Topics to be covered</a:t>
            </a:r>
            <a:r>
              <a:rPr lang="en-US" b="1" dirty="0" smtClean="0"/>
              <a:t>:</a:t>
            </a:r>
            <a:endParaRPr lang="en-US" dirty="0"/>
          </a:p>
          <a:p>
            <a:pPr lvl="0"/>
            <a:r>
              <a:rPr lang="en-US" dirty="0"/>
              <a:t>Our economic environment</a:t>
            </a:r>
          </a:p>
          <a:p>
            <a:pPr lvl="0"/>
            <a:r>
              <a:rPr lang="en-US" dirty="0" smtClean="0"/>
              <a:t>Business </a:t>
            </a:r>
            <a:r>
              <a:rPr lang="en-US" dirty="0"/>
              <a:t>operations</a:t>
            </a:r>
          </a:p>
          <a:p>
            <a:pPr lvl="0"/>
            <a:r>
              <a:rPr lang="en-US" dirty="0"/>
              <a:t>Business and government in our global economy</a:t>
            </a:r>
          </a:p>
          <a:p>
            <a:pPr lvl="0"/>
            <a:r>
              <a:rPr lang="en-US" dirty="0"/>
              <a:t>Small –business management</a:t>
            </a:r>
          </a:p>
          <a:p>
            <a:pPr lvl="0"/>
            <a:r>
              <a:rPr lang="en-US" dirty="0"/>
              <a:t>Technology in the business world</a:t>
            </a:r>
          </a:p>
          <a:p>
            <a:pPr lvl="0"/>
            <a:r>
              <a:rPr lang="en-US" dirty="0"/>
              <a:t>Consumers in our economy</a:t>
            </a:r>
          </a:p>
          <a:p>
            <a:pPr lvl="0"/>
            <a:r>
              <a:rPr lang="en-US" dirty="0"/>
              <a:t>Financial institutions/banking services</a:t>
            </a:r>
          </a:p>
          <a:p>
            <a:pPr lvl="0"/>
            <a:r>
              <a:rPr lang="en-US" dirty="0"/>
              <a:t>Insurance</a:t>
            </a:r>
          </a:p>
          <a:p>
            <a:pPr lvl="0"/>
            <a:r>
              <a:rPr lang="en-US" dirty="0"/>
              <a:t>Money management</a:t>
            </a:r>
          </a:p>
          <a:p>
            <a:endParaRPr lang="en-US" dirty="0"/>
          </a:p>
          <a:p>
            <a:endParaRPr lang="en-US" dirty="0"/>
          </a:p>
        </p:txBody>
      </p:sp>
    </p:spTree>
    <p:extLst>
      <p:ext uri="{BB962C8B-B14F-4D97-AF65-F5344CB8AC3E}">
        <p14:creationId xmlns:p14="http://schemas.microsoft.com/office/powerpoint/2010/main" val="3801797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0991"/>
            <a:ext cx="6508377" cy="865268"/>
          </a:xfrm>
        </p:spPr>
        <p:txBody>
          <a:bodyPr/>
          <a:lstStyle/>
          <a:p>
            <a:pPr algn="ctr"/>
            <a:r>
              <a:rPr lang="en-US" dirty="0" smtClean="0"/>
              <a:t>Grading</a:t>
            </a:r>
            <a:endParaRPr lang="en-US" dirty="0"/>
          </a:p>
        </p:txBody>
      </p:sp>
      <p:sp>
        <p:nvSpPr>
          <p:cNvPr id="3" name="Content Placeholder 2"/>
          <p:cNvSpPr>
            <a:spLocks noGrp="1"/>
          </p:cNvSpPr>
          <p:nvPr>
            <p:ph idx="1"/>
          </p:nvPr>
        </p:nvSpPr>
        <p:spPr>
          <a:xfrm>
            <a:off x="457199" y="1373544"/>
            <a:ext cx="6508377" cy="4752619"/>
          </a:xfrm>
        </p:spPr>
        <p:txBody>
          <a:bodyPr>
            <a:normAutofit fontScale="25000" lnSpcReduction="20000"/>
          </a:bodyPr>
          <a:lstStyle/>
          <a:p>
            <a:pPr marL="0" indent="0">
              <a:buNone/>
            </a:pPr>
            <a:endParaRPr lang="en-US" dirty="0"/>
          </a:p>
          <a:p>
            <a:pPr marL="0" indent="0">
              <a:buNone/>
            </a:pPr>
            <a:r>
              <a:rPr lang="en-US" sz="7200" dirty="0"/>
              <a:t>Grades will be based on the student’s performance in the following areas</a:t>
            </a:r>
            <a:r>
              <a:rPr lang="en-US" sz="7200" dirty="0" smtClean="0"/>
              <a:t>:</a:t>
            </a:r>
            <a:endParaRPr lang="en-US" sz="7200" dirty="0"/>
          </a:p>
          <a:p>
            <a:r>
              <a:rPr lang="en-US" sz="7200" dirty="0"/>
              <a:t>Daily assignments</a:t>
            </a:r>
          </a:p>
          <a:p>
            <a:r>
              <a:rPr lang="en-US" sz="7200" dirty="0"/>
              <a:t>Class participation</a:t>
            </a:r>
          </a:p>
          <a:p>
            <a:r>
              <a:rPr lang="en-US" sz="7200" dirty="0"/>
              <a:t>Quizzes</a:t>
            </a:r>
          </a:p>
          <a:p>
            <a:r>
              <a:rPr lang="en-US" sz="7200" dirty="0"/>
              <a:t>Exams</a:t>
            </a:r>
          </a:p>
          <a:p>
            <a:r>
              <a:rPr lang="en-US" sz="7200" dirty="0"/>
              <a:t>Projects/reports</a:t>
            </a:r>
          </a:p>
          <a:p>
            <a:r>
              <a:rPr lang="en-US" sz="7200" dirty="0"/>
              <a:t>Career projects</a:t>
            </a:r>
          </a:p>
          <a:p>
            <a:r>
              <a:rPr lang="en-US" sz="7200" dirty="0"/>
              <a:t>Meeting deadlines</a:t>
            </a:r>
          </a:p>
          <a:p>
            <a:r>
              <a:rPr lang="en-US" sz="7200" dirty="0"/>
              <a:t>Attitude</a:t>
            </a:r>
          </a:p>
          <a:p>
            <a:r>
              <a:rPr lang="en-US" dirty="0"/>
              <a:t> </a:t>
            </a:r>
          </a:p>
          <a:p>
            <a:r>
              <a:rPr lang="en-US" dirty="0"/>
              <a:t> </a:t>
            </a:r>
          </a:p>
          <a:p>
            <a:endParaRPr lang="en-US" dirty="0"/>
          </a:p>
        </p:txBody>
      </p:sp>
    </p:spTree>
    <p:extLst>
      <p:ext uri="{BB962C8B-B14F-4D97-AF65-F5344CB8AC3E}">
        <p14:creationId xmlns:p14="http://schemas.microsoft.com/office/powerpoint/2010/main" val="2600114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7103"/>
            <a:ext cx="6508377" cy="650598"/>
          </a:xfrm>
        </p:spPr>
        <p:txBody>
          <a:bodyPr/>
          <a:lstStyle/>
          <a:p>
            <a:pPr algn="ctr"/>
            <a:r>
              <a:rPr lang="en-US" dirty="0" smtClean="0"/>
              <a:t>Grading Scale</a:t>
            </a:r>
            <a:endParaRPr lang="en-US" dirty="0"/>
          </a:p>
        </p:txBody>
      </p:sp>
      <p:sp>
        <p:nvSpPr>
          <p:cNvPr id="3" name="Content Placeholder 2"/>
          <p:cNvSpPr>
            <a:spLocks noGrp="1"/>
          </p:cNvSpPr>
          <p:nvPr>
            <p:ph idx="1"/>
          </p:nvPr>
        </p:nvSpPr>
        <p:spPr>
          <a:xfrm>
            <a:off x="457199" y="817702"/>
            <a:ext cx="6508377" cy="5790858"/>
          </a:xfrm>
        </p:spPr>
        <p:txBody>
          <a:bodyPr>
            <a:normAutofit fontScale="25000" lnSpcReduction="20000"/>
          </a:bodyPr>
          <a:lstStyle/>
          <a:p>
            <a:r>
              <a:rPr lang="en-US" sz="7200" dirty="0"/>
              <a:t>A</a:t>
            </a:r>
            <a:r>
              <a:rPr lang="en-US" sz="4800" dirty="0"/>
              <a:t>	</a:t>
            </a:r>
            <a:r>
              <a:rPr lang="en-US" sz="6400" dirty="0"/>
              <a:t>95 to 100</a:t>
            </a:r>
          </a:p>
          <a:p>
            <a:r>
              <a:rPr lang="en-US" sz="6400" dirty="0"/>
              <a:t>A-	92 to 94</a:t>
            </a:r>
          </a:p>
          <a:p>
            <a:r>
              <a:rPr lang="en-US" sz="6400" dirty="0"/>
              <a:t>B+	90 to 91</a:t>
            </a:r>
          </a:p>
          <a:p>
            <a:r>
              <a:rPr lang="en-US" sz="6400" dirty="0"/>
              <a:t>B	85 to 89</a:t>
            </a:r>
          </a:p>
          <a:p>
            <a:r>
              <a:rPr lang="en-US" sz="6400" dirty="0"/>
              <a:t>B-	82 to 84</a:t>
            </a:r>
          </a:p>
          <a:p>
            <a:r>
              <a:rPr lang="en-US" sz="6400" dirty="0"/>
              <a:t>C+	80 to 81</a:t>
            </a:r>
          </a:p>
          <a:p>
            <a:r>
              <a:rPr lang="en-US" sz="6400" dirty="0"/>
              <a:t>C	75 to 79</a:t>
            </a:r>
          </a:p>
          <a:p>
            <a:r>
              <a:rPr lang="en-US" sz="6400" dirty="0"/>
              <a:t>C-	72 to 74</a:t>
            </a:r>
          </a:p>
          <a:p>
            <a:r>
              <a:rPr lang="en-US" sz="6400" dirty="0"/>
              <a:t>D+	70 to 71</a:t>
            </a:r>
          </a:p>
          <a:p>
            <a:r>
              <a:rPr lang="en-US" sz="6400" dirty="0"/>
              <a:t>D	65 to 69</a:t>
            </a:r>
          </a:p>
          <a:p>
            <a:r>
              <a:rPr lang="en-US" sz="6400" dirty="0"/>
              <a:t>D-	62 to 64</a:t>
            </a:r>
          </a:p>
          <a:p>
            <a:r>
              <a:rPr lang="en-US" sz="6400" dirty="0"/>
              <a:t>F 	Below </a:t>
            </a:r>
            <a:r>
              <a:rPr lang="en-US" sz="6400" dirty="0" smtClean="0"/>
              <a:t>62</a:t>
            </a:r>
            <a:endParaRPr lang="en-US" sz="4800" dirty="0"/>
          </a:p>
          <a:p>
            <a:r>
              <a:rPr lang="en-US" sz="4800" b="1" dirty="0"/>
              <a:t>***The semester test will be 20% of your overall semester grade.***</a:t>
            </a:r>
            <a:endParaRPr lang="en-US" sz="4800" dirty="0"/>
          </a:p>
        </p:txBody>
      </p:sp>
    </p:spTree>
    <p:extLst>
      <p:ext uri="{BB962C8B-B14F-4D97-AF65-F5344CB8AC3E}">
        <p14:creationId xmlns:p14="http://schemas.microsoft.com/office/powerpoint/2010/main" val="11263007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Business Keyboarding</a:t>
            </a:r>
            <a:endParaRPr lang="en-US" dirty="0"/>
          </a:p>
        </p:txBody>
      </p:sp>
      <p:sp>
        <p:nvSpPr>
          <p:cNvPr id="3" name="Content Placeholder 2"/>
          <p:cNvSpPr>
            <a:spLocks noGrp="1"/>
          </p:cNvSpPr>
          <p:nvPr>
            <p:ph idx="1"/>
          </p:nvPr>
        </p:nvSpPr>
        <p:spPr/>
        <p:txBody>
          <a:bodyPr/>
          <a:lstStyle/>
          <a:p>
            <a:pPr marL="0" indent="0">
              <a:buNone/>
            </a:pPr>
            <a:r>
              <a:rPr lang="en-US" b="1" dirty="0"/>
              <a:t>Textbook</a:t>
            </a:r>
            <a:endParaRPr lang="en-US" dirty="0"/>
          </a:p>
          <a:p>
            <a:r>
              <a:rPr lang="en-US" dirty="0"/>
              <a:t>Century 21 Keyboarding, Formatting, and Document Processing. Mrs. </a:t>
            </a:r>
            <a:r>
              <a:rPr lang="en-US" dirty="0" err="1"/>
              <a:t>Hauschild</a:t>
            </a:r>
            <a:r>
              <a:rPr lang="en-US" dirty="0"/>
              <a:t> may create outside sources to use periodically</a:t>
            </a:r>
          </a:p>
          <a:p>
            <a:endParaRPr lang="en-US" dirty="0"/>
          </a:p>
        </p:txBody>
      </p:sp>
    </p:spTree>
    <p:extLst>
      <p:ext uri="{BB962C8B-B14F-4D97-AF65-F5344CB8AC3E}">
        <p14:creationId xmlns:p14="http://schemas.microsoft.com/office/powerpoint/2010/main" val="26170737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dirty="0" smtClean="0"/>
              <a:t>Lessons/Class Projects</a:t>
            </a:r>
            <a:endParaRPr lang="en-US" dirty="0"/>
          </a:p>
        </p:txBody>
      </p:sp>
      <p:sp>
        <p:nvSpPr>
          <p:cNvPr id="3" name="Content Placeholder 2"/>
          <p:cNvSpPr>
            <a:spLocks noGrp="1"/>
          </p:cNvSpPr>
          <p:nvPr>
            <p:ph idx="1"/>
          </p:nvPr>
        </p:nvSpPr>
        <p:spPr>
          <a:xfrm>
            <a:off x="457199" y="2209800"/>
            <a:ext cx="6508377" cy="4321012"/>
          </a:xfrm>
        </p:spPr>
        <p:txBody>
          <a:bodyPr>
            <a:normAutofit fontScale="85000" lnSpcReduction="10000"/>
          </a:bodyPr>
          <a:lstStyle/>
          <a:p>
            <a:r>
              <a:rPr lang="en-US" dirty="0"/>
              <a:t>Review the parts of the computer and how to care for storage devices</a:t>
            </a:r>
          </a:p>
          <a:p>
            <a:r>
              <a:rPr lang="en-US" dirty="0"/>
              <a:t>Review and master the proper keyboarding techniques</a:t>
            </a:r>
          </a:p>
          <a:p>
            <a:r>
              <a:rPr lang="en-US" dirty="0"/>
              <a:t>Review some basic computer terminology</a:t>
            </a:r>
          </a:p>
          <a:p>
            <a:r>
              <a:rPr lang="en-US" dirty="0"/>
              <a:t>Review all the keys on the computer</a:t>
            </a:r>
          </a:p>
          <a:p>
            <a:r>
              <a:rPr lang="en-US" dirty="0"/>
              <a:t>Business Letter Unit</a:t>
            </a:r>
          </a:p>
          <a:p>
            <a:r>
              <a:rPr lang="en-US" dirty="0"/>
              <a:t>Business Report Unit</a:t>
            </a:r>
          </a:p>
          <a:p>
            <a:r>
              <a:rPr lang="en-US" dirty="0"/>
              <a:t>Office Simulations/Office etiquette</a:t>
            </a:r>
          </a:p>
          <a:p>
            <a:r>
              <a:rPr lang="en-US" dirty="0"/>
              <a:t>Composing Unit</a:t>
            </a:r>
          </a:p>
          <a:p>
            <a:r>
              <a:rPr lang="en-US" dirty="0"/>
              <a:t>Various projects incorporated into different units</a:t>
            </a:r>
          </a:p>
          <a:p>
            <a:endParaRPr lang="en-US" dirty="0"/>
          </a:p>
        </p:txBody>
      </p:sp>
    </p:spTree>
    <p:extLst>
      <p:ext uri="{BB962C8B-B14F-4D97-AF65-F5344CB8AC3E}">
        <p14:creationId xmlns:p14="http://schemas.microsoft.com/office/powerpoint/2010/main" val="30326563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570</TotalTime>
  <Words>760</Words>
  <Application>Microsoft Macintosh PowerPoint</Application>
  <PresentationFormat>On-screen Show (4:3)</PresentationFormat>
  <Paragraphs>165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Plaza</vt:lpstr>
      <vt:lpstr>Welcome!</vt:lpstr>
      <vt:lpstr>Classroom Rules</vt:lpstr>
      <vt:lpstr>Helpful Hints</vt:lpstr>
      <vt:lpstr>Introduction to Business 9-12 Business Lab </vt:lpstr>
      <vt:lpstr>Intro. To Business</vt:lpstr>
      <vt:lpstr>Grading</vt:lpstr>
      <vt:lpstr>Grading Scale</vt:lpstr>
      <vt:lpstr>Business Keyboarding</vt:lpstr>
      <vt:lpstr>Lessons/Class Projects</vt:lpstr>
      <vt:lpstr>Materials</vt:lpstr>
      <vt:lpstr>Grading</vt:lpstr>
      <vt:lpstr>Grading Scale</vt:lpstr>
      <vt:lpstr>Publications (Yearbook)</vt:lpstr>
      <vt:lpstr>Website and School Code?</vt:lpstr>
      <vt:lpstr>Grading</vt:lpstr>
      <vt:lpstr>Grading Scale</vt:lpstr>
      <vt:lpstr>Digital Cameras</vt:lpstr>
      <vt:lpstr>Page Assignment</vt:lpstr>
      <vt:lpstr>Accounting I</vt:lpstr>
      <vt:lpstr>Material needed for class</vt:lpstr>
      <vt:lpstr>Grading</vt:lpstr>
      <vt:lpstr>Grading Scale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South WInneshiek CSD</dc:creator>
  <cp:lastModifiedBy>South WInneshiek CSD</cp:lastModifiedBy>
  <cp:revision>24</cp:revision>
  <dcterms:created xsi:type="dcterms:W3CDTF">2015-08-23T19:55:34Z</dcterms:created>
  <dcterms:modified xsi:type="dcterms:W3CDTF">2015-09-21T16:52:58Z</dcterms:modified>
</cp:coreProperties>
</file>